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66" r:id="rId4"/>
    <p:sldId id="265" r:id="rId5"/>
    <p:sldId id="268" r:id="rId6"/>
    <p:sldId id="269" r:id="rId7"/>
    <p:sldId id="258" r:id="rId8"/>
    <p:sldId id="259" r:id="rId9"/>
    <p:sldId id="260" r:id="rId10"/>
    <p:sldId id="263" r:id="rId11"/>
    <p:sldId id="264" r:id="rId12"/>
    <p:sldId id="262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4447" autoAdjust="0"/>
  </p:normalViewPr>
  <p:slideViewPr>
    <p:cSldViewPr>
      <p:cViewPr varScale="1">
        <p:scale>
          <a:sx n="82" d="100"/>
          <a:sy n="82" d="100"/>
        </p:scale>
        <p:origin x="-148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5E675-3270-4EA0-9193-71FE72BBBD40}" type="datetimeFigureOut">
              <a:rPr lang="de-DE" smtClean="0"/>
              <a:t>12.05.2017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4A106-FE46-4B66-826B-AE7289B5C4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75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Kryptografie = Verschlüsselung</a:t>
            </a:r>
          </a:p>
          <a:p>
            <a:r>
              <a:rPr lang="de-DE" dirty="0" smtClean="0"/>
              <a:t>Nach Alter / Komplexität</a:t>
            </a:r>
            <a:r>
              <a:rPr lang="de-DE" baseline="0" dirty="0" smtClean="0"/>
              <a:t> geordnet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01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35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 smtClean="0"/>
              <a:t>T != T</a:t>
            </a:r>
          </a:p>
          <a:p>
            <a:r>
              <a:rPr lang="de-DE" b="0" i="0" dirty="0" smtClean="0"/>
              <a:t>Desto länger der Schlüssel ist, desto sicherer</a:t>
            </a:r>
          </a:p>
          <a:p>
            <a:r>
              <a:rPr lang="de-DE" b="0" i="0" dirty="0" smtClean="0"/>
              <a:t>Sehr</a:t>
            </a:r>
            <a:r>
              <a:rPr lang="de-DE" b="0" i="0" baseline="0" dirty="0" smtClean="0"/>
              <a:t> schwierig zu knacken;</a:t>
            </a:r>
            <a:r>
              <a:rPr lang="de-DE" b="0" i="1" baseline="0" dirty="0" smtClean="0"/>
              <a:t> </a:t>
            </a:r>
            <a:r>
              <a:rPr lang="de-DE" b="0" i="1" dirty="0" smtClean="0"/>
              <a:t>le </a:t>
            </a:r>
            <a:r>
              <a:rPr lang="de-DE" b="0" i="1" dirty="0" err="1" smtClean="0"/>
              <a:t>chiffre</a:t>
            </a:r>
            <a:r>
              <a:rPr lang="de-DE" b="0" i="1" dirty="0" smtClean="0"/>
              <a:t> </a:t>
            </a:r>
            <a:r>
              <a:rPr lang="de-DE" b="0" i="1" dirty="0" err="1" smtClean="0"/>
              <a:t>indéchiffrable</a:t>
            </a:r>
            <a:endParaRPr lang="de-DE" b="0" i="1" dirty="0" smtClean="0"/>
          </a:p>
          <a:p>
            <a:r>
              <a:rPr lang="de-DE" b="0" i="0" dirty="0" smtClean="0"/>
              <a:t>Geheimwort, mehrere Caesar-Verschlüsselungen</a:t>
            </a:r>
          </a:p>
          <a:p>
            <a:r>
              <a:rPr lang="de-DE" b="0" i="0" dirty="0" smtClean="0"/>
              <a:t>Von Babbage entschlüsselt</a:t>
            </a:r>
          </a:p>
          <a:p>
            <a:r>
              <a:rPr lang="de-DE" b="0" i="0" dirty="0" smtClean="0"/>
              <a:t>Nach mehrfach vorkommenden Folgen</a:t>
            </a:r>
            <a:r>
              <a:rPr lang="de-DE" b="0" i="0" baseline="0" dirty="0" smtClean="0"/>
              <a:t> suchen, Multiplikator finden, Häufigkeitsanalyse</a:t>
            </a:r>
            <a:endParaRPr lang="de-DE" b="0" i="0" dirty="0" smtClean="0"/>
          </a:p>
          <a:p>
            <a:endParaRPr lang="de-DE" b="0" i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5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Wer:</a:t>
            </a:r>
            <a:r>
              <a:rPr lang="de-DE" baseline="0" dirty="0" smtClean="0"/>
              <a:t> Arthur </a:t>
            </a:r>
            <a:r>
              <a:rPr lang="de-DE" baseline="0" dirty="0" err="1" smtClean="0"/>
              <a:t>Scherbius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Wann:</a:t>
            </a:r>
            <a:r>
              <a:rPr lang="de-DE" baseline="0" dirty="0" smtClean="0"/>
              <a:t> 1918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Wo: Deutschland, während 2. Weltkrieg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Aussehen und Bedienung beschreiben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Funktionsweise</a:t>
            </a:r>
            <a:r>
              <a:rPr lang="de-DE" baseline="0" dirty="0" smtClean="0"/>
              <a:t> etwas beschreiben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Schlüsselbücher, Tagesschlüssel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05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Polen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Weitergabe</a:t>
            </a:r>
            <a:r>
              <a:rPr lang="de-DE" baseline="0" dirty="0" smtClean="0"/>
              <a:t> von Informationen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Ultra / Bletchley Park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Schlüsselbücher, Schlüsselwiederholung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Alan Turing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Kein Buchstabe wird mit sich selbst verschlüsselt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55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Schlüsselaustausch, Eve kann mithören,</a:t>
            </a:r>
            <a:r>
              <a:rPr lang="de-DE" baseline="0" dirty="0" smtClean="0"/>
              <a:t> wenn sie will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Beispiel mit Farbeimer?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Einwegfunktionen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smtClean="0"/>
              <a:t>1976 entwickelt von Whitfield Diffie und Martin Hellman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smtClean="0"/>
              <a:t>Beispiel: SSL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Schwächen: Man-in-</a:t>
            </a:r>
            <a:r>
              <a:rPr lang="de-DE" dirty="0" err="1" smtClean="0"/>
              <a:t>the</a:t>
            </a:r>
            <a:r>
              <a:rPr lang="de-DE" baseline="0" dirty="0" smtClean="0"/>
              <a:t>-</a:t>
            </a:r>
            <a:r>
              <a:rPr lang="de-DE" baseline="0" dirty="0" err="1" smtClean="0"/>
              <a:t>Middle</a:t>
            </a:r>
            <a:endParaRPr lang="de-DE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56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Erklärung</a:t>
            </a:r>
            <a:r>
              <a:rPr lang="de-DE" baseline="0" dirty="0" smtClean="0"/>
              <a:t> asymmetrisch</a:t>
            </a:r>
          </a:p>
          <a:p>
            <a:r>
              <a:rPr lang="en-GB" dirty="0" smtClean="0"/>
              <a:t>1977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A106-FE46-4B66-826B-AE7289B5C46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89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F648-21F5-4C20-941B-78B2792FC6AD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20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6FD6-7B29-4CA6-81E2-6B5FEF3FB987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94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7C0B-984A-4EA1-BEFA-750EF147E4B3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14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F6BC3-01EC-4E2F-9FBA-DE2EA45FC807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73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E5AC-EEFC-45CD-ACC1-679F8ECB85EF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34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B684-E1D4-47A0-9324-F76ADC73F8CA}" type="datetime1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20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FE32-6397-4C1F-91B0-6F38CD336B1B}" type="datetime1">
              <a:rPr lang="de-DE" smtClean="0"/>
              <a:t>12.05.2017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78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2BA4-D8EB-47FE-98CD-552604935F82}" type="datetime1">
              <a:rPr lang="de-DE" smtClean="0"/>
              <a:t>12.05.2017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81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586B-7D02-45F6-B8B4-45C1EC1B5DFD}" type="datetime1">
              <a:rPr lang="de-DE" smtClean="0"/>
              <a:t>12.05.2017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74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46D72-0D5B-46F0-8D4A-D4828E470C23}" type="datetime1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62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69E8-F365-4E66-97E5-8684AAE2781B}" type="datetime1">
              <a:rPr lang="de-DE" smtClean="0"/>
              <a:t>12.05.2017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44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3D069-474D-44E8-90F8-61CEC4C1DFA5}" type="datetime1">
              <a:rPr lang="de-DE" smtClean="0"/>
              <a:t>12.05.2017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1/8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FC6A-7F81-49E9-8268-C9B7C2EB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91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ashcorpo.dk/textures/bashcorpo_com__paper1.jpg" TargetMode="External"/><Relationship Id="rId2" Type="http://schemas.openxmlformats.org/officeDocument/2006/relationships/hyperlink" Target="https://www.kryptographiespielplatz.d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6000" dirty="0" smtClean="0"/>
              <a:t>Kryptografie</a:t>
            </a:r>
            <a:endParaRPr lang="de-DE" sz="6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752600"/>
          </a:xfrm>
        </p:spPr>
        <p:txBody>
          <a:bodyPr/>
          <a:lstStyle/>
          <a:p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Präsentation von Marie-Christine Jones</a:t>
            </a:r>
          </a:p>
          <a:p>
            <a:r>
              <a:rPr lang="de-DE" sz="2000" dirty="0" smtClean="0"/>
              <a:t>Überarbeitete Version vom 2.5.2017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143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Diffie-Hellmann-Schlüsselaustausch</a:t>
            </a:r>
            <a:endParaRPr lang="de-DE" dirty="0"/>
          </a:p>
        </p:txBody>
      </p:sp>
      <p:pic>
        <p:nvPicPr>
          <p:cNvPr id="4" name="Picture 2" descr="Datei:Public key shared secret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3"/>
            <a:ext cx="3096344" cy="34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308304" y="3717032"/>
            <a:ext cx="1627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Eve / Öffentlich</a:t>
            </a:r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4355976" y="1628800"/>
            <a:ext cx="3096344" cy="1296144"/>
            <a:chOff x="4355976" y="1628800"/>
            <a:chExt cx="3096344" cy="1296144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55976" y="1628800"/>
              <a:ext cx="3096344" cy="1296144"/>
              <a:chOff x="4788024" y="1628800"/>
              <a:chExt cx="3096344" cy="1296144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4788024" y="1700808"/>
                <a:ext cx="3096344" cy="12241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5796136" y="1628800"/>
                <a:ext cx="9877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dirty="0" smtClean="0"/>
                  <a:t>Alice</a:t>
                </a:r>
                <a:endParaRPr lang="de-DE" sz="3200" dirty="0"/>
              </a:p>
            </p:txBody>
          </p:sp>
        </p:grpSp>
        <p:sp>
          <p:nvSpPr>
            <p:cNvPr id="13" name="Textfeld 12"/>
            <p:cNvSpPr txBox="1"/>
            <p:nvPr/>
          </p:nvSpPr>
          <p:spPr>
            <a:xfrm>
              <a:off x="5501559" y="206084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A = 5</a:t>
              </a:r>
              <a:endParaRPr lang="de-DE" dirty="0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4427984" y="4716434"/>
            <a:ext cx="3096344" cy="1304855"/>
            <a:chOff x="4427984" y="4716433"/>
            <a:chExt cx="3096344" cy="1304855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427984" y="4716433"/>
              <a:ext cx="3096344" cy="1304855"/>
              <a:chOff x="4860032" y="4716433"/>
              <a:chExt cx="3096344" cy="1304855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4860032" y="4797152"/>
                <a:ext cx="3096344" cy="122413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5943612" y="4716433"/>
                <a:ext cx="8402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dirty="0" smtClean="0"/>
                  <a:t>Bob</a:t>
                </a:r>
                <a:endParaRPr lang="de-DE" sz="3200" dirty="0"/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5580181" y="5157192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 = 8</a:t>
              </a:r>
              <a:endParaRPr lang="de-DE" dirty="0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5580183" y="3543582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 = 13</a:t>
            </a:r>
          </a:p>
          <a:p>
            <a:r>
              <a:rPr lang="de-DE" dirty="0" smtClean="0"/>
              <a:t>q = 7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959331" y="2430180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= A * p </a:t>
            </a:r>
            <a:r>
              <a:rPr lang="de-DE" dirty="0" err="1" smtClean="0"/>
              <a:t>modulo</a:t>
            </a:r>
            <a:r>
              <a:rPr lang="de-DE" dirty="0" smtClean="0"/>
              <a:t> q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004049" y="5579948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 = B * p </a:t>
            </a:r>
            <a:r>
              <a:rPr lang="de-DE" dirty="0" err="1" smtClean="0"/>
              <a:t>modulo</a:t>
            </a:r>
            <a:r>
              <a:rPr lang="de-DE" dirty="0" smtClean="0"/>
              <a:t> q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5580114" y="295841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= 2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5607744" y="442782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  <a:r>
              <a:rPr lang="de-DE" dirty="0" smtClean="0"/>
              <a:t> = 6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4860032" y="5435932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 = B * a </a:t>
            </a:r>
            <a:r>
              <a:rPr lang="de-DE" dirty="0" err="1" smtClean="0"/>
              <a:t>modulo</a:t>
            </a:r>
            <a:r>
              <a:rPr lang="de-DE" dirty="0" smtClean="0"/>
              <a:t> q = 2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4716016" y="2348880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 = A * b </a:t>
            </a:r>
            <a:r>
              <a:rPr lang="de-DE" dirty="0" err="1" smtClean="0"/>
              <a:t>modulo</a:t>
            </a:r>
            <a:r>
              <a:rPr lang="de-DE" dirty="0" smtClean="0"/>
              <a:t> q = 2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8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0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6" grpId="1"/>
      <p:bldP spid="17" grpId="0"/>
      <p:bldP spid="17" grpId="1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Asymmetrische Verschlüsselung RSA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Erfinder </a:t>
            </a:r>
            <a:r>
              <a:rPr lang="de-DE" dirty="0" err="1" smtClean="0"/>
              <a:t>Rivest</a:t>
            </a:r>
            <a:r>
              <a:rPr lang="de-DE" dirty="0" smtClean="0"/>
              <a:t>, </a:t>
            </a:r>
            <a:r>
              <a:rPr lang="de-DE" dirty="0" err="1" smtClean="0"/>
              <a:t>Shamir</a:t>
            </a:r>
            <a:r>
              <a:rPr lang="de-DE" dirty="0" smtClean="0"/>
              <a:t> und </a:t>
            </a:r>
            <a:r>
              <a:rPr lang="de-DE" dirty="0" err="1" smtClean="0"/>
              <a:t>Adleman</a:t>
            </a:r>
            <a:r>
              <a:rPr lang="de-DE" dirty="0" smtClean="0"/>
              <a:t> vom MIT</a:t>
            </a:r>
          </a:p>
          <a:p>
            <a:r>
              <a:rPr lang="de-DE" dirty="0" smtClean="0"/>
              <a:t>Privater Schlüssel besteht aus zwei Primzahlen</a:t>
            </a:r>
          </a:p>
          <a:p>
            <a:r>
              <a:rPr lang="de-DE" dirty="0" smtClean="0"/>
              <a:t>Öffentlicher Schlüssel besteht aus Produkt der Primzahlen</a:t>
            </a:r>
          </a:p>
          <a:p>
            <a:r>
              <a:rPr lang="de-DE" dirty="0" smtClean="0"/>
              <a:t>Zerlegung in Primfaktoren fast unmöglich</a:t>
            </a:r>
          </a:p>
          <a:p>
            <a:r>
              <a:rPr lang="de-DE" dirty="0" smtClean="0"/>
              <a:t>Elektronische Signaturen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9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Geheime Botschaften.</a:t>
            </a:r>
            <a:br>
              <a:rPr lang="de-DE" dirty="0" smtClean="0"/>
            </a:br>
            <a:r>
              <a:rPr lang="de-DE" dirty="0" smtClean="0"/>
              <a:t>Die Kunst der Verschlüsselung von der Antike bis in die Zeiten des Internet (von Simon Singh)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Wikipedia</a:t>
            </a:r>
          </a:p>
          <a:p>
            <a:r>
              <a:rPr lang="de-DE" dirty="0" smtClean="0"/>
              <a:t>http://www.cryptool-online.org</a:t>
            </a:r>
          </a:p>
          <a:p>
            <a:r>
              <a:rPr lang="de-DE" dirty="0" smtClean="0">
                <a:hlinkClick r:id="rId2"/>
              </a:rPr>
              <a:t>https://www.kryptographiespielplatz.de</a:t>
            </a:r>
            <a:endParaRPr lang="de-DE" dirty="0" smtClean="0"/>
          </a:p>
          <a:p>
            <a:r>
              <a:rPr lang="de-DE" dirty="0"/>
              <a:t>Hintergrund: </a:t>
            </a:r>
            <a:r>
              <a:rPr lang="de-DE" dirty="0">
                <a:hlinkClick r:id="rId3"/>
              </a:rPr>
              <a:t>http://bashcorpo.dk/textures/bashcorpo_com__</a:t>
            </a:r>
            <a:r>
              <a:rPr lang="de-DE" dirty="0" smtClean="0">
                <a:hlinkClick r:id="rId3"/>
              </a:rPr>
              <a:t>paper1.jpg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777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48965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b="1" dirty="0" smtClean="0"/>
              <a:t>Die Anfänge</a:t>
            </a:r>
            <a:endParaRPr lang="de-DE" b="1" dirty="0"/>
          </a:p>
          <a:p>
            <a:r>
              <a:rPr lang="de-DE" dirty="0" smtClean="0"/>
              <a:t>Caesar-Verschlüsselung</a:t>
            </a:r>
          </a:p>
          <a:p>
            <a:r>
              <a:rPr lang="de-DE" dirty="0" smtClean="0"/>
              <a:t>Geheimschrift der Freimaurer</a:t>
            </a:r>
          </a:p>
          <a:p>
            <a:r>
              <a:rPr lang="de-DE" dirty="0" smtClean="0"/>
              <a:t>Transposition: AMSCO</a:t>
            </a:r>
          </a:p>
          <a:p>
            <a:r>
              <a:rPr lang="de-DE" dirty="0" smtClean="0"/>
              <a:t>Fleissner-Chiffre</a:t>
            </a:r>
          </a:p>
          <a:p>
            <a:r>
              <a:rPr lang="de-DE" dirty="0" err="1" smtClean="0"/>
              <a:t>Vigenère</a:t>
            </a:r>
            <a:r>
              <a:rPr lang="de-DE" dirty="0" smtClean="0"/>
              <a:t>-Chiffre</a:t>
            </a:r>
          </a:p>
          <a:p>
            <a:pPr marL="0" indent="0">
              <a:buNone/>
            </a:pPr>
            <a:r>
              <a:rPr lang="de-DE" b="1" dirty="0" smtClean="0"/>
              <a:t>Kryptografie im zweiten Weltkrieg</a:t>
            </a:r>
          </a:p>
          <a:p>
            <a:r>
              <a:rPr lang="de-DE" dirty="0" smtClean="0"/>
              <a:t>Die Enigma</a:t>
            </a:r>
          </a:p>
          <a:p>
            <a:r>
              <a:rPr lang="de-DE" dirty="0" smtClean="0"/>
              <a:t>Die „</a:t>
            </a:r>
            <a:r>
              <a:rPr lang="de-DE" dirty="0" err="1" smtClean="0"/>
              <a:t>Codebreaker</a:t>
            </a:r>
            <a:r>
              <a:rPr lang="de-DE" dirty="0" smtClean="0"/>
              <a:t>“ im </a:t>
            </a:r>
            <a:r>
              <a:rPr lang="de-DE" dirty="0" err="1" smtClean="0"/>
              <a:t>Bletchley</a:t>
            </a:r>
            <a:r>
              <a:rPr lang="de-DE" dirty="0" smtClean="0"/>
              <a:t> Park</a:t>
            </a:r>
          </a:p>
          <a:p>
            <a:pPr marL="0" indent="0">
              <a:buNone/>
            </a:pPr>
            <a:r>
              <a:rPr lang="de-DE" b="1" dirty="0" smtClean="0"/>
              <a:t>Moderne Techniken</a:t>
            </a:r>
          </a:p>
          <a:p>
            <a:r>
              <a:rPr lang="de-DE" dirty="0" smtClean="0"/>
              <a:t>Diffie-Hellmann-Schlüsselaustausch</a:t>
            </a:r>
          </a:p>
          <a:p>
            <a:r>
              <a:rPr lang="de-DE" dirty="0" smtClean="0"/>
              <a:t>Asymmetrische Verschlüsselung RSA</a:t>
            </a:r>
          </a:p>
          <a:p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6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Caesar-Verschlüsselung</a:t>
            </a:r>
            <a:endParaRPr lang="en-GB" dirty="0"/>
          </a:p>
        </p:txBody>
      </p:sp>
      <p:pic>
        <p:nvPicPr>
          <p:cNvPr id="4" name="Picture 2" descr="Datei:CipherDisk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66873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63588" y="1785009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Consolas" pitchFamily="49" charset="0"/>
                <a:cs typeface="Courier New" panose="02070309020205020404" pitchFamily="49" charset="0"/>
              </a:rPr>
              <a:t>a b c d e f g h i j k l m n o p q r s t u v w x y z </a:t>
            </a:r>
          </a:p>
          <a:p>
            <a:r>
              <a:rPr lang="de-DE" sz="2000" b="1" dirty="0" smtClean="0">
                <a:latin typeface="Consolas" pitchFamily="49" charset="0"/>
                <a:cs typeface="Courier New" panose="02070309020205020404" pitchFamily="49" charset="0"/>
              </a:rPr>
              <a:t>N O P Q R S T U V W X Y Z A B C D E F G H I J K L M </a:t>
            </a:r>
          </a:p>
        </p:txBody>
      </p:sp>
      <p:sp>
        <p:nvSpPr>
          <p:cNvPr id="6" name="Rechteck 5"/>
          <p:cNvSpPr/>
          <p:nvPr/>
        </p:nvSpPr>
        <p:spPr>
          <a:xfrm>
            <a:off x="5724129" y="4374396"/>
            <a:ext cx="162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     GBC FRPERG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754136" y="4077072"/>
            <a:ext cx="156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     TOP SECRET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1/9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5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Geheimschrift der Freimaurer</a:t>
            </a:r>
            <a:endParaRPr lang="en-GB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39552" y="2204864"/>
            <a:ext cx="1516296" cy="1617570"/>
            <a:chOff x="5604775" y="3891837"/>
            <a:chExt cx="1088504" cy="1080120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5977203" y="3891837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6352226" y="3891837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>
              <a:off x="5604775" y="4221088"/>
              <a:ext cx="10885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5604775" y="4581128"/>
              <a:ext cx="10885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/>
          <p:cNvGrpSpPr/>
          <p:nvPr/>
        </p:nvGrpSpPr>
        <p:grpSpPr>
          <a:xfrm>
            <a:off x="975856" y="4519768"/>
            <a:ext cx="1003078" cy="1124489"/>
            <a:chOff x="7164288" y="4221088"/>
            <a:chExt cx="720080" cy="750869"/>
          </a:xfrm>
        </p:grpSpPr>
        <p:cxnSp>
          <p:nvCxnSpPr>
            <p:cNvPr id="11" name="Gerade Verbindung 10"/>
            <p:cNvCxnSpPr/>
            <p:nvPr/>
          </p:nvCxnSpPr>
          <p:spPr>
            <a:xfrm>
              <a:off x="7164288" y="4221088"/>
              <a:ext cx="720080" cy="7508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flipV="1">
              <a:off x="7164288" y="4221088"/>
              <a:ext cx="720080" cy="7508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/>
          <p:cNvGrpSpPr/>
          <p:nvPr/>
        </p:nvGrpSpPr>
        <p:grpSpPr>
          <a:xfrm>
            <a:off x="2407632" y="2243478"/>
            <a:ext cx="1516296" cy="1617570"/>
            <a:chOff x="5604775" y="3891837"/>
            <a:chExt cx="1088504" cy="1080120"/>
          </a:xfrm>
        </p:grpSpPr>
        <p:cxnSp>
          <p:nvCxnSpPr>
            <p:cNvPr id="14" name="Gerade Verbindung 13"/>
            <p:cNvCxnSpPr/>
            <p:nvPr/>
          </p:nvCxnSpPr>
          <p:spPr>
            <a:xfrm>
              <a:off x="5977203" y="3891837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6352226" y="3891837"/>
              <a:ext cx="0" cy="1080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5604775" y="4221088"/>
              <a:ext cx="10885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5604775" y="4581128"/>
              <a:ext cx="10885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>
            <a:off x="2704826" y="4533348"/>
            <a:ext cx="1003078" cy="1124489"/>
            <a:chOff x="7164288" y="4221088"/>
            <a:chExt cx="720080" cy="750869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7164288" y="4221088"/>
              <a:ext cx="720080" cy="7508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flipV="1">
              <a:off x="7164288" y="4221088"/>
              <a:ext cx="720080" cy="7508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Ellipse 20"/>
          <p:cNvSpPr/>
          <p:nvPr/>
        </p:nvSpPr>
        <p:spPr>
          <a:xfrm>
            <a:off x="3103540" y="1892132"/>
            <a:ext cx="100308" cy="1687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3131840" y="4268396"/>
            <a:ext cx="100308" cy="1687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22"/>
          <p:cNvCxnSpPr/>
          <p:nvPr/>
        </p:nvCxnSpPr>
        <p:spPr>
          <a:xfrm>
            <a:off x="5044244" y="3964413"/>
            <a:ext cx="123918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11560" y="3425854"/>
            <a:ext cx="335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onsolas" pitchFamily="49" charset="0"/>
              </a:rPr>
              <a:t>M   N   O      P   Q   R</a:t>
            </a:r>
            <a:endParaRPr lang="de-DE" dirty="0">
              <a:latin typeface="Consolas" pitchFamily="49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86086" y="4869160"/>
            <a:ext cx="3137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onsolas" pitchFamily="49" charset="0"/>
              </a:rPr>
              <a:t>U</a:t>
            </a:r>
            <a:r>
              <a:rPr lang="de-DE" sz="2000" dirty="0" smtClean="0">
                <a:latin typeface="Consolas" pitchFamily="49" charset="0"/>
              </a:rPr>
              <a:t>      V     W      X</a:t>
            </a:r>
            <a:endParaRPr lang="de-DE" sz="2000" dirty="0">
              <a:latin typeface="Consolas" pitchFamily="49" charset="0"/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H="1">
            <a:off x="5168162" y="3964413"/>
            <a:ext cx="123918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H="1">
            <a:off x="5404286" y="3964415"/>
            <a:ext cx="20319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5404284" y="3964413"/>
            <a:ext cx="0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5715744" y="3964415"/>
            <a:ext cx="232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5940152" y="3964413"/>
            <a:ext cx="0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6173086" y="3987274"/>
            <a:ext cx="158918" cy="1618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>
            <a:off x="6332004" y="3964413"/>
            <a:ext cx="112204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6516216" y="3964413"/>
            <a:ext cx="0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6516216" y="4149080"/>
            <a:ext cx="1882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flipV="1">
            <a:off x="6704432" y="3964413"/>
            <a:ext cx="0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6840252" y="3964413"/>
            <a:ext cx="0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6840252" y="4149080"/>
            <a:ext cx="1800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V="1">
            <a:off x="7164288" y="3964417"/>
            <a:ext cx="0" cy="184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7164288" y="3964415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7454847" y="3964413"/>
            <a:ext cx="0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454849" y="4149080"/>
            <a:ext cx="21349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V="1">
            <a:off x="7668344" y="3964417"/>
            <a:ext cx="0" cy="184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7740352" y="3964413"/>
            <a:ext cx="144016" cy="1846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7884368" y="3964417"/>
            <a:ext cx="144016" cy="1846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 flipH="1" flipV="1">
            <a:off x="5136967" y="3964417"/>
            <a:ext cx="62390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>
          <a:xfrm flipH="1" flipV="1">
            <a:off x="5821041" y="4033889"/>
            <a:ext cx="62390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/>
          <p:cNvSpPr/>
          <p:nvPr/>
        </p:nvSpPr>
        <p:spPr>
          <a:xfrm flipH="1" flipV="1">
            <a:off x="6588224" y="4013714"/>
            <a:ext cx="62390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/>
          <p:cNvSpPr/>
          <p:nvPr/>
        </p:nvSpPr>
        <p:spPr>
          <a:xfrm flipH="1" flipV="1">
            <a:off x="7205101" y="4040754"/>
            <a:ext cx="62390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 flipH="1" flipV="1">
            <a:off x="7530400" y="4014315"/>
            <a:ext cx="62390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/>
          <p:cNvSpPr/>
          <p:nvPr/>
        </p:nvSpPr>
        <p:spPr>
          <a:xfrm flipH="1" flipV="1">
            <a:off x="7853173" y="3991650"/>
            <a:ext cx="62390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extfeld 72"/>
          <p:cNvSpPr txBox="1"/>
          <p:nvPr/>
        </p:nvSpPr>
        <p:spPr>
          <a:xfrm>
            <a:off x="611560" y="2267580"/>
            <a:ext cx="335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nsolas" pitchFamily="49" charset="0"/>
              </a:rPr>
              <a:t>A</a:t>
            </a:r>
            <a:r>
              <a:rPr lang="de-DE" dirty="0" smtClean="0">
                <a:latin typeface="Consolas" pitchFamily="49" charset="0"/>
              </a:rPr>
              <a:t>   B   C      D   E   F</a:t>
            </a:r>
            <a:endParaRPr lang="de-DE" dirty="0">
              <a:latin typeface="Consolas" pitchFamily="49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38164" y="2828983"/>
            <a:ext cx="335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nsolas" pitchFamily="49" charset="0"/>
              </a:rPr>
              <a:t>G</a:t>
            </a:r>
            <a:r>
              <a:rPr lang="de-DE" dirty="0" smtClean="0">
                <a:latin typeface="Consolas" pitchFamily="49" charset="0"/>
              </a:rPr>
              <a:t>   H   I      J   K   L</a:t>
            </a:r>
            <a:endParaRPr lang="de-DE" dirty="0">
              <a:latin typeface="Consolas" pitchFamily="49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858094" y="5301208"/>
            <a:ext cx="3137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onsolas" pitchFamily="49" charset="0"/>
              </a:rPr>
              <a:t>   </a:t>
            </a:r>
            <a:r>
              <a:rPr lang="de-DE" sz="2000" dirty="0">
                <a:latin typeface="Consolas" pitchFamily="49" charset="0"/>
              </a:rPr>
              <a:t>Y</a:t>
            </a:r>
            <a:r>
              <a:rPr lang="de-DE" sz="2000" dirty="0" smtClean="0">
                <a:latin typeface="Consolas" pitchFamily="49" charset="0"/>
              </a:rPr>
              <a:t>            Z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877998" y="4533348"/>
            <a:ext cx="3137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onsolas" pitchFamily="49" charset="0"/>
              </a:rPr>
              <a:t>   S            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8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Transposition: AMSCO</a:t>
            </a:r>
            <a:endParaRPr lang="en-GB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563642"/>
              </p:ext>
            </p:extLst>
          </p:nvPr>
        </p:nvGraphicFramePr>
        <p:xfrm>
          <a:off x="1835696" y="1988842"/>
          <a:ext cx="5472608" cy="28083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8152"/>
                <a:gridCol w="1368152"/>
                <a:gridCol w="1368152"/>
                <a:gridCol w="1368152"/>
              </a:tblGrid>
              <a:tr h="561663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3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1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4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2</a:t>
                      </a:r>
                      <a:endParaRPr lang="de-DE" sz="1900" dirty="0"/>
                    </a:p>
                  </a:txBody>
                  <a:tcPr/>
                </a:tc>
              </a:tr>
              <a:tr h="561663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A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N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G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R</a:t>
                      </a:r>
                      <a:endParaRPr lang="de-DE" sz="1900" dirty="0"/>
                    </a:p>
                  </a:txBody>
                  <a:tcPr/>
                </a:tc>
              </a:tr>
              <a:tr h="561663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I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F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F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U</a:t>
                      </a:r>
                      <a:endParaRPr lang="de-DE" sz="1900" dirty="0"/>
                    </a:p>
                  </a:txBody>
                  <a:tcPr/>
                </a:tc>
              </a:tr>
              <a:tr h="561663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M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A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C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H</a:t>
                      </a:r>
                      <a:endParaRPr lang="de-DE" sz="1900" dirty="0"/>
                    </a:p>
                  </a:txBody>
                  <a:tcPr/>
                </a:tc>
              </a:tr>
              <a:tr h="561663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T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U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H</a:t>
                      </a:r>
                      <a:endParaRPr lang="de-DE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R</a:t>
                      </a:r>
                      <a:endParaRPr lang="de-DE" sz="1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059833" y="5230942"/>
            <a:ext cx="2970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Consolas" pitchFamily="49" charset="0"/>
              </a:rPr>
              <a:t>   Angriff um acht Uhr</a:t>
            </a:r>
          </a:p>
          <a:p>
            <a:pPr algn="ctr"/>
            <a:r>
              <a:rPr lang="de-DE" dirty="0" smtClean="0">
                <a:latin typeface="Consolas" pitchFamily="49" charset="0"/>
              </a:rPr>
              <a:t>-&gt; UAFN RHUR TMIA HCFG</a:t>
            </a:r>
            <a:endParaRPr lang="de-DE" dirty="0">
              <a:latin typeface="Consolas" pitchFamily="49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96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Fleissner-Chiffre</a:t>
            </a:r>
            <a:endParaRPr lang="en-GB" dirty="0"/>
          </a:p>
        </p:txBody>
      </p:sp>
      <p:pic>
        <p:nvPicPr>
          <p:cNvPr id="4" name="Picture 2" descr="https://www.kryptographiespielplatz.de/module/Chiffren/Fleissner-Chiffre/Fleissnerrasterb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616624" cy="41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5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Vigenère</a:t>
            </a:r>
            <a:r>
              <a:rPr lang="de-DE" dirty="0" smtClean="0"/>
              <a:t>-Chiffre</a:t>
            </a:r>
            <a:endParaRPr lang="de-DE" dirty="0"/>
          </a:p>
        </p:txBody>
      </p:sp>
      <p:pic>
        <p:nvPicPr>
          <p:cNvPr id="2050" name="Picture 2" descr="Datei:VigenereSqua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1916832"/>
            <a:ext cx="3745159" cy="39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827586" y="3429000"/>
            <a:ext cx="3745159" cy="14401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827586" y="2540015"/>
            <a:ext cx="3745159" cy="14401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827585" y="5517232"/>
            <a:ext cx="3745159" cy="14401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563135" y="2540017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TOPSECRET</a:t>
            </a:r>
          </a:p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KEYKEYKEY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635896" y="1624211"/>
            <a:ext cx="0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3545886" y="3437467"/>
            <a:ext cx="180020" cy="1440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539552" y="3501009"/>
            <a:ext cx="216024" cy="846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724128" y="31409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864696" y="31409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005505" y="31409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146389" y="31409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256440" y="31409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380508" y="313319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de-DE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522356" y="312571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660232" y="3120371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de-D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803859" y="312571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34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07865 0.00069 " pathEditMode="fixed" rAng="0" ptsTypes="AA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4 -0.12662 " pathEditMode="fixed" rAng="0" ptsTypes="AA">
                                      <p:cBhvr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63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07865 -0.12708 " pathEditMode="fixed" rAng="0" ptsTypes="AA">
                                      <p:cBhvr>
                                        <p:cTn id="3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0.00069 L -0.06302 0.00069 " pathEditMode="fixed" rAng="0" ptsTypes="AA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12656 L 0.004 0.3038 " pathEditMode="fixed" rAng="0" ptsTypes="AA">
                                      <p:cBhvr>
                                        <p:cTn id="4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-0.12703 L -0.06302 0.30333 " pathEditMode="fixed" rAng="0" ptsTypes="AA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1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0.00069 L -0.01563 0.00069 " pathEditMode="fixed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3038 L 0.004 -0.00069 " pathEditMode="fixed" rAng="0" ptsTypes="AA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30348 L -0.01563 -0.00115 " pathEditMode="fixed" rAng="0" ptsTypes="AA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3.7037E-7 L -0.23611 -3.7037E-7 " pathEditMode="fixed" rAng="0" ptsTypes="AA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07 L 0.00799 -0.12732 " pathEditMode="fixed" rAng="0" ptsTypes="AA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634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0.01157 L -0.23611 -0.1375 " pathEditMode="fixed" rAng="0" ptsTypes="AA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11 -3.7037E-7 L -0.26771 0.00069 " pathEditMode="fixed" rAng="0" ptsTypes="AA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2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12662 L 0.004 0.3039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2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11 -0.1375 L -0.26771 0.3034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71 0.00069 L -0.03142 0.0006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3037 L 0.004 -0.0006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71 0.30348 L -0.03142 -0.00115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0.00069 L -0.23611 0.00069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07 L 0.00799 -0.12732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634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0.00115 L -0.23611 -0.137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11 -3.7037E-7 L 5.55556E-7 0.00069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2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12662 L 0.004 0.30394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28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11 -0.1375 L 5.55556E-7 0.30348 " pathEditMode="relative" rAng="0" ptsTypes="AA">
                                      <p:cBhvr>
                                        <p:cTn id="10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12" grpId="8" animBg="1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Die Enigma</a:t>
            </a:r>
            <a:endParaRPr lang="de-DE" dirty="0"/>
          </a:p>
        </p:txBody>
      </p:sp>
      <p:pic>
        <p:nvPicPr>
          <p:cNvPr id="3076" name="Picture 4" descr="Datei:DDayMuseumEnigmaM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78" y="1449953"/>
            <a:ext cx="3517714" cy="49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tei:Enigma-actio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05217"/>
            <a:ext cx="4307976" cy="489654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084" name="Picture 12" descr="http://www.cryptool-online.org/images/stories/cto/enigma-grafik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05217"/>
            <a:ext cx="4104456" cy="51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93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„</a:t>
            </a:r>
            <a:r>
              <a:rPr lang="de-DE" dirty="0" err="1" smtClean="0"/>
              <a:t>Codebreaker</a:t>
            </a:r>
            <a:r>
              <a:rPr lang="de-DE" dirty="0" smtClean="0"/>
              <a:t>“ in </a:t>
            </a:r>
            <a:r>
              <a:rPr lang="de-DE" dirty="0" err="1" smtClean="0"/>
              <a:t>Bletchley</a:t>
            </a:r>
            <a:r>
              <a:rPr lang="de-DE" dirty="0" smtClean="0"/>
              <a:t> Park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103.325.660.891.587.134.000.000</a:t>
            </a:r>
            <a:br>
              <a:rPr lang="de-DE" dirty="0" smtClean="0"/>
            </a:br>
            <a:r>
              <a:rPr lang="de-DE" dirty="0" smtClean="0"/>
              <a:t>Schlüssel</a:t>
            </a:r>
          </a:p>
          <a:p>
            <a:r>
              <a:rPr lang="de-DE" dirty="0"/>
              <a:t>Erst Pole Marian </a:t>
            </a:r>
            <a:r>
              <a:rPr lang="de-DE" dirty="0" err="1" smtClean="0"/>
              <a:t>Rejewski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/>
              <a:t>dann </a:t>
            </a:r>
            <a:r>
              <a:rPr lang="de-DE" dirty="0" err="1" smtClean="0"/>
              <a:t>Bletchley</a:t>
            </a:r>
            <a:r>
              <a:rPr lang="de-DE" dirty="0" smtClean="0"/>
              <a:t> </a:t>
            </a:r>
            <a:r>
              <a:rPr lang="de-DE" dirty="0"/>
              <a:t>Park</a:t>
            </a:r>
          </a:p>
          <a:p>
            <a:r>
              <a:rPr lang="de-DE" dirty="0" smtClean="0"/>
              <a:t>Alan </a:t>
            </a:r>
            <a:r>
              <a:rPr lang="de-DE" dirty="0"/>
              <a:t>Turing</a:t>
            </a:r>
          </a:p>
          <a:p>
            <a:r>
              <a:rPr lang="de-DE" dirty="0" smtClean="0"/>
              <a:t>Verkürzung des zweiten</a:t>
            </a:r>
            <a:br>
              <a:rPr lang="de-DE" dirty="0" smtClean="0"/>
            </a:br>
            <a:r>
              <a:rPr lang="de-DE" dirty="0" smtClean="0"/>
              <a:t>Weltkriegs</a:t>
            </a:r>
          </a:p>
          <a:p>
            <a:endParaRPr lang="de-DE" dirty="0"/>
          </a:p>
        </p:txBody>
      </p:sp>
      <p:pic>
        <p:nvPicPr>
          <p:cNvPr id="4098" name="Picture 2" descr="Datei:Bletchley 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63" y="4442872"/>
            <a:ext cx="3456384" cy="186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8/82/Kenngruppenheft.jpg/220px-Kenngruppenhe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86" y="2256633"/>
            <a:ext cx="28088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804248" y="4020563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Schlüsselbuch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516216" y="6309320"/>
            <a:ext cx="150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Bletchley</a:t>
            </a:r>
            <a:r>
              <a:rPr lang="de-DE" dirty="0" smtClean="0"/>
              <a:t> Park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7</a:t>
            </a:r>
            <a:r>
              <a:rPr lang="de-DE" dirty="0" smtClean="0"/>
              <a:t>/9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52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C0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Office PowerPoint</Application>
  <PresentationFormat>Bildschirmpräsentation (4:3)</PresentationFormat>
  <Paragraphs>142</Paragraphs>
  <Slides>12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</vt:lpstr>
      <vt:lpstr>Kryptografie</vt:lpstr>
      <vt:lpstr>Inhalt</vt:lpstr>
      <vt:lpstr>Caesar-Verschlüsselung</vt:lpstr>
      <vt:lpstr>Geheimschrift der Freimaurer</vt:lpstr>
      <vt:lpstr>Transposition: AMSCO</vt:lpstr>
      <vt:lpstr>Fleissner-Chiffre</vt:lpstr>
      <vt:lpstr>Vigenère-Chiffre</vt:lpstr>
      <vt:lpstr>Die Enigma</vt:lpstr>
      <vt:lpstr>Die „Codebreaker“ in Bletchley Park</vt:lpstr>
      <vt:lpstr>Diffie-Hellmann-Schlüsselaustausch</vt:lpstr>
      <vt:lpstr>Asymmetrische Verschlüsselung RSA</vt:lpstr>
      <vt:lpstr>Quellen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Kryptografie</dc:title>
  <dc:creator>jones marie</dc:creator>
  <cp:lastModifiedBy>Jones Marie-Christine</cp:lastModifiedBy>
  <cp:revision>82</cp:revision>
  <dcterms:created xsi:type="dcterms:W3CDTF">2016-06-09T08:28:09Z</dcterms:created>
  <dcterms:modified xsi:type="dcterms:W3CDTF">2017-05-12T05:33:26Z</dcterms:modified>
</cp:coreProperties>
</file>